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7" r:id="rId2"/>
    <p:sldId id="279" r:id="rId3"/>
    <p:sldId id="280" r:id="rId4"/>
    <p:sldId id="281" r:id="rId5"/>
    <p:sldId id="278" r:id="rId6"/>
    <p:sldId id="275" r:id="rId7"/>
    <p:sldId id="285" r:id="rId8"/>
    <p:sldId id="257" r:id="rId9"/>
    <p:sldId id="267" r:id="rId10"/>
    <p:sldId id="286" r:id="rId11"/>
    <p:sldId id="269" r:id="rId12"/>
    <p:sldId id="259" r:id="rId13"/>
    <p:sldId id="273" r:id="rId14"/>
    <p:sldId id="283" r:id="rId15"/>
    <p:sldId id="261" r:id="rId16"/>
    <p:sldId id="271" r:id="rId17"/>
    <p:sldId id="272" r:id="rId18"/>
    <p:sldId id="289" r:id="rId19"/>
    <p:sldId id="256" r:id="rId20"/>
    <p:sldId id="265" r:id="rId21"/>
    <p:sldId id="258" r:id="rId22"/>
    <p:sldId id="282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9900"/>
    <a:srgbClr val="00FFFF"/>
    <a:srgbClr val="FF0000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4660"/>
  </p:normalViewPr>
  <p:slideViewPr>
    <p:cSldViewPr>
      <p:cViewPr varScale="1">
        <p:scale>
          <a:sx n="87" d="100"/>
          <a:sy n="87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BBB8EB-7E55-491D-B7BA-6F5C210DF4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250C4-6A3E-4792-9285-33CD9287DB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83335-30C8-41A7-B34D-E73004FF0F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FC42C4B-80B8-4572-8271-118B88B409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EFCC6-6361-4B8B-BBB5-F65DD51F2A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EB420-018F-42B6-99FF-91F4944C5C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73782-A588-44A4-B549-31C8CA5089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8032D-BECE-4EA7-8836-C7E6D49AEE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F8537-0F1D-4C00-BF9B-194E16214C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13686-73CE-4AB9-8A40-1D0E644944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F894-603C-454D-83A4-503D614DDC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14902-0E2C-41A1-91AA-7D48BB366E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fld id="{E1C6058C-9EB3-4F3F-A970-DE432F327C9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9;&#1095;&#1080;&#1090;&#1077;&#1083;&#1103;\&#1052;&#1086;&#1080;%20&#1076;&#1086;&#1082;&#1091;&#1084;&#1077;&#1085;&#1090;&#1099;\&#1047;&#1080;&#1085;&#1086;&#1074;&#1100;&#1077;&#1074;&#1072;\&#1044;&#1077;&#1085;&#1100;%20&#1082;&#1086;&#1089;&#1084;&#1086;&#1085;&#1072;&#1074;&#1090;&#1080;&#1082;&#1080;\&#1074;&#1080;&#1076;&#1077;&#1086;%20&#1082;&#1086;&#1089;&#1084;&#1086;&#1089;\39000062.avi" TargetMode="External"/><Relationship Id="rId4" Type="http://schemas.openxmlformats.org/officeDocument/2006/relationships/hyperlink" Target="&#1074;&#1080;&#1076;&#1077;&#1086;%20&#1082;&#1086;&#1089;&#1084;&#1086;&#1089;/39000062.av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32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&#1074;&#1080;&#1076;&#1077;&#1086;%20&#1082;&#1086;&#1089;&#1084;&#1086;&#1089;/39000062.avi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%20&#1082;&#1086;&#1089;&#1084;&#1086;&#1089;/39000143.avi" TargetMode="Externa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30" name="3900006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5650" y="458788"/>
            <a:ext cx="7777163" cy="5832475"/>
          </a:xfrm>
          <a:prstGeom prst="rect">
            <a:avLst/>
          </a:prstGeom>
          <a:noFill/>
        </p:spPr>
      </p:pic>
      <p:sp>
        <p:nvSpPr>
          <p:cNvPr id="86031" name="AutoShape 15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316913" y="6021388"/>
            <a:ext cx="684212" cy="6921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6030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G_0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57430"/>
            <a:ext cx="2897188" cy="4392613"/>
          </a:xfrm>
          <a:prstGeom prst="rect">
            <a:avLst/>
          </a:prstGeom>
          <a:noFill/>
        </p:spPr>
      </p:pic>
      <p:pic>
        <p:nvPicPr>
          <p:cNvPr id="66565" name="Picture 5" descr="IMG_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836613"/>
            <a:ext cx="3278218" cy="5235593"/>
          </a:xfrm>
          <a:prstGeom prst="rect">
            <a:avLst/>
          </a:prstGeom>
          <a:noFill/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79388" y="0"/>
            <a:ext cx="5256212" cy="228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Курсант  1-го Чкаловского</a:t>
            </a:r>
          </a:p>
          <a:p>
            <a:r>
              <a:rPr lang="ru-RU" sz="2400"/>
              <a:t>Военно – авиационного училища</a:t>
            </a:r>
          </a:p>
          <a:p>
            <a:r>
              <a:rPr lang="ru-RU" sz="2400"/>
              <a:t>им. К. Ворошилова </a:t>
            </a:r>
          </a:p>
          <a:p>
            <a:r>
              <a:rPr lang="ru-RU" sz="2400"/>
              <a:t>Ю. Гагарин. </a:t>
            </a:r>
          </a:p>
          <a:p>
            <a:r>
              <a:rPr lang="ru-RU" sz="2400"/>
              <a:t>1955 год</a:t>
            </a:r>
          </a:p>
        </p:txBody>
      </p:sp>
      <p:pic>
        <p:nvPicPr>
          <p:cNvPr id="66567" name="Picture 7" descr="g01373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5143512"/>
            <a:ext cx="1906582" cy="1544637"/>
          </a:xfrm>
          <a:prstGeom prst="rect">
            <a:avLst/>
          </a:prstGeom>
          <a:noFill/>
        </p:spPr>
      </p:pic>
      <p:pic>
        <p:nvPicPr>
          <p:cNvPr id="66568" name="Picture 8" descr="g01373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0"/>
            <a:ext cx="1879600" cy="1544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Galaktika2(1024x768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0"/>
            <a:ext cx="4103688" cy="3078163"/>
          </a:xfrm>
          <a:prstGeom prst="rect">
            <a:avLst/>
          </a:prstGeom>
          <a:noFill/>
        </p:spPr>
      </p:pic>
      <p:pic>
        <p:nvPicPr>
          <p:cNvPr id="25606" name="Picture 6" descr="IMG_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3116"/>
            <a:ext cx="3687759" cy="3948122"/>
          </a:xfrm>
          <a:prstGeom prst="rect">
            <a:avLst/>
          </a:prstGeom>
          <a:noFill/>
        </p:spPr>
      </p:pic>
      <p:pic>
        <p:nvPicPr>
          <p:cNvPr id="25607" name="Picture 7" descr="IMG_00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2133600"/>
            <a:ext cx="3673474" cy="4005263"/>
          </a:xfrm>
          <a:prstGeom prst="rect">
            <a:avLst/>
          </a:prstGeom>
          <a:noFill/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857356" y="142852"/>
            <a:ext cx="601186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На занятиях в Военно-воздушной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Инженерной академии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им. Н.Е Жуковского.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3348038" y="333375"/>
            <a:ext cx="565150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Рассвет. Еще не знаем ничего.</a:t>
            </a:r>
          </a:p>
          <a:p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Обычные "Последние известия".</a:t>
            </a:r>
          </a:p>
          <a:p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 он уже летит через созвездия!</a:t>
            </a:r>
          </a:p>
          <a:p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Земля проснется с именем его.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4572000" y="5286388"/>
            <a:ext cx="44640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12 апреля 1961 год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827088" y="5157788"/>
            <a:ext cx="5353050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i="1" kern="10" dirty="0">
              <a:ln w="31750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214282" y="3429000"/>
            <a:ext cx="871378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Юрий Алексеевич Гагарин</a:t>
            </a:r>
          </a:p>
        </p:txBody>
      </p:sp>
      <p:pic>
        <p:nvPicPr>
          <p:cNvPr id="718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292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528" y="6553200"/>
            <a:ext cx="304800" cy="304800"/>
          </a:xfrm>
          <a:prstGeom prst="rect">
            <a:avLst/>
          </a:prstGeom>
          <a:noFill/>
        </p:spPr>
      </p:pic>
      <p:pic>
        <p:nvPicPr>
          <p:cNvPr id="8" name="Рисунок 7" descr="Гагарин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844" y="214290"/>
            <a:ext cx="3071834" cy="321471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IMG_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25538"/>
            <a:ext cx="5400675" cy="2754312"/>
          </a:xfrm>
          <a:prstGeom prst="rect">
            <a:avLst/>
          </a:prstGeom>
          <a:noFill/>
        </p:spPr>
      </p:pic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408738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/>
              </a:rPr>
              <a:t>Перед стартом</a:t>
            </a:r>
          </a:p>
        </p:txBody>
      </p:sp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611188" y="4076700"/>
            <a:ext cx="7848600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Дни подготовки к космическому</a:t>
            </a:r>
          </a:p>
          <a:p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полету были заполнены занятиями,</a:t>
            </a:r>
          </a:p>
          <a:p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тренировками, </a:t>
            </a:r>
          </a:p>
          <a:p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медицинским обследованиям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 descr="Galaktika2(1024x768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14290"/>
            <a:ext cx="6985000" cy="5576888"/>
          </a:xfrm>
          <a:prstGeom prst="rect">
            <a:avLst/>
          </a:prstGeom>
          <a:noFill/>
        </p:spPr>
      </p:pic>
      <p:pic>
        <p:nvPicPr>
          <p:cNvPr id="53252" name="Picture 4" descr="IMG_0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1013" y="0"/>
            <a:ext cx="35829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5207000" y="5143512"/>
            <a:ext cx="3937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С.П.Королев:</a:t>
            </a:r>
          </a:p>
          <a:p>
            <a:r>
              <a:rPr lang="ru-RU" sz="3600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"Кедр! Я - Заря-1!".</a:t>
            </a:r>
          </a:p>
        </p:txBody>
      </p:sp>
      <p:pic>
        <p:nvPicPr>
          <p:cNvPr id="53259" name="Picture 11" descr="Изображение 015"/>
          <p:cNvPicPr>
            <a:picLocks noChangeAspect="1" noChangeArrowheads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 bwMode="auto">
          <a:xfrm>
            <a:off x="250825" y="2643181"/>
            <a:ext cx="4535489" cy="3851281"/>
          </a:xfrm>
          <a:prstGeom prst="rect">
            <a:avLst/>
          </a:prstGeom>
          <a:noFill/>
        </p:spPr>
      </p:pic>
      <p:sp>
        <p:nvSpPr>
          <p:cNvPr id="53260" name="WordArt 12"/>
          <p:cNvSpPr>
            <a:spLocks noChangeArrowheads="1" noChangeShapeType="1" noTextEdit="1"/>
          </p:cNvSpPr>
          <p:nvPr/>
        </p:nvSpPr>
        <p:spPr bwMode="auto">
          <a:xfrm>
            <a:off x="285720" y="1071546"/>
            <a:ext cx="457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 pitchFamily="34" charset="0"/>
                <a:cs typeface="Arial"/>
              </a:rPr>
              <a:t>Напутствия перед стартом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IMG_0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143248"/>
            <a:ext cx="4716462" cy="3384550"/>
          </a:xfrm>
          <a:prstGeom prst="rect">
            <a:avLst/>
          </a:prstGeom>
          <a:noFill/>
        </p:spPr>
      </p:pic>
      <p:pic>
        <p:nvPicPr>
          <p:cNvPr id="9225" name="Picture 9" descr="IMG_002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125538"/>
            <a:ext cx="3635375" cy="2871787"/>
          </a:xfrm>
          <a:prstGeom prst="rect">
            <a:avLst/>
          </a:prstGeom>
          <a:noFill/>
        </p:spPr>
      </p:pic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1428728" y="142852"/>
            <a:ext cx="6553200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222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 pitchFamily="34" charset="0"/>
                <a:cs typeface="Arial"/>
              </a:rPr>
              <a:t>12 апреля 1961 год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4143372" y="1571612"/>
            <a:ext cx="47879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latin typeface="Arial Black" pitchFamily="34" charset="0"/>
                <a:cs typeface="Arial"/>
              </a:rPr>
              <a:t>На борту космического</a:t>
            </a:r>
          </a:p>
          <a:p>
            <a:r>
              <a:rPr lang="ru-RU" sz="3600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latin typeface="Arial Black" pitchFamily="34" charset="0"/>
                <a:cs typeface="Arial"/>
              </a:rPr>
              <a:t>корабля"Восток"</a:t>
            </a:r>
          </a:p>
        </p:txBody>
      </p: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>
            <a:off x="395288" y="4508500"/>
            <a:ext cx="345598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latin typeface="Arial Black" pitchFamily="34" charset="0"/>
                <a:cs typeface="Arial"/>
              </a:rPr>
              <a:t>По дороге </a:t>
            </a:r>
          </a:p>
          <a:p>
            <a:r>
              <a:rPr lang="ru-RU" sz="36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latin typeface="Arial Black" pitchFamily="34" charset="0"/>
                <a:cs typeface="Arial"/>
              </a:rPr>
              <a:t>на "Байконур"</a:t>
            </a:r>
          </a:p>
        </p:txBody>
      </p:sp>
      <p:pic>
        <p:nvPicPr>
          <p:cNvPr id="9233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687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85720" y="6357958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8019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IMG_0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297362" cy="6191250"/>
          </a:xfrm>
          <a:prstGeom prst="rect">
            <a:avLst/>
          </a:prstGeom>
          <a:noFill/>
        </p:spPr>
      </p:pic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4572000" y="6324600"/>
            <a:ext cx="4572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Старт корабля "Восток"</a:t>
            </a:r>
          </a:p>
        </p:txBody>
      </p:sp>
      <p:pic>
        <p:nvPicPr>
          <p:cNvPr id="28682" name="Picture 10" descr="IMG_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773238"/>
            <a:ext cx="2887662" cy="4032250"/>
          </a:xfrm>
          <a:prstGeom prst="rect">
            <a:avLst/>
          </a:prstGeom>
          <a:noFill/>
        </p:spPr>
      </p:pic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1042988" y="5229225"/>
            <a:ext cx="27368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"Поехали!"</a:t>
            </a:r>
          </a:p>
        </p:txBody>
      </p:sp>
      <p:sp>
        <p:nvSpPr>
          <p:cNvPr id="28686" name="WordArt 1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381635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/>
              </a:rPr>
              <a:t>9 часов 07 минут</a:t>
            </a:r>
          </a:p>
          <a:p>
            <a:r>
              <a:rPr lang="ru-RU" sz="3600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/>
              </a:rPr>
              <a:t>по московскому </a:t>
            </a:r>
          </a:p>
          <a:p>
            <a:r>
              <a:rPr lang="ru-RU" sz="3600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/>
              </a:rPr>
              <a:t>времени</a:t>
            </a:r>
          </a:p>
        </p:txBody>
      </p:sp>
      <p:pic>
        <p:nvPicPr>
          <p:cNvPr id="28711" name="Picture 3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425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282" y="6357958"/>
            <a:ext cx="304800" cy="304800"/>
          </a:xfrm>
          <a:prstGeom prst="rect">
            <a:avLst/>
          </a:prstGeom>
          <a:noFill/>
        </p:spPr>
      </p:pic>
      <p:sp>
        <p:nvSpPr>
          <p:cNvPr id="28712" name="WordArt 40"/>
          <p:cNvSpPr>
            <a:spLocks noChangeArrowheads="1" noChangeShapeType="1" noTextEdit="1"/>
          </p:cNvSpPr>
          <p:nvPr/>
        </p:nvSpPr>
        <p:spPr bwMode="auto">
          <a:xfrm>
            <a:off x="395288" y="5876925"/>
            <a:ext cx="3744912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108 минут,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1 оборот вокруг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Земли</a:t>
            </a:r>
          </a:p>
        </p:txBody>
      </p:sp>
    </p:spTree>
  </p:cSld>
  <p:clrMapOvr>
    <a:masterClrMapping/>
  </p:clrMapOvr>
  <p:transition advTm="10476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IMG_002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48" y="3500438"/>
            <a:ext cx="4857751" cy="3357562"/>
          </a:xfrm>
          <a:noFill/>
          <a:ln/>
        </p:spPr>
      </p:pic>
      <p:pic>
        <p:nvPicPr>
          <p:cNvPr id="29705" name="Picture 9" descr="IMG_0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284663" cy="3500438"/>
          </a:xfrm>
          <a:prstGeom prst="rect">
            <a:avLst/>
          </a:prstGeom>
          <a:noFill/>
        </p:spPr>
      </p:pic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4427538" y="549275"/>
            <a:ext cx="4572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 10 часов 55 минут</a:t>
            </a:r>
          </a:p>
          <a:p>
            <a:r>
              <a:rPr lang="ru-RU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"Восток" возвратился</a:t>
            </a:r>
          </a:p>
          <a:p>
            <a:r>
              <a:rPr lang="ru-RU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на Землю</a:t>
            </a:r>
          </a:p>
        </p:txBody>
      </p:sp>
      <p:sp>
        <p:nvSpPr>
          <p:cNvPr id="29709" name="WordArt 13"/>
          <p:cNvSpPr>
            <a:spLocks noChangeArrowheads="1" noChangeShapeType="1" noTextEdit="1"/>
          </p:cNvSpPr>
          <p:nvPr/>
        </p:nvSpPr>
        <p:spPr bwMode="auto">
          <a:xfrm>
            <a:off x="107950" y="4221163"/>
            <a:ext cx="3671888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Место приземления:</a:t>
            </a:r>
          </a:p>
          <a:p>
            <a:r>
              <a:rPr lang="ru-RU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Саратовская область</a:t>
            </a:r>
          </a:p>
          <a:p>
            <a:r>
              <a:rPr lang="ru-RU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возле г. Энгельса</a:t>
            </a:r>
          </a:p>
          <a:p>
            <a:r>
              <a:rPr lang="ru-RU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село Ровное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7" name="Picture 7" descr="Копия Изображение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65400"/>
            <a:ext cx="5321306" cy="4132263"/>
          </a:xfrm>
          <a:prstGeom prst="rect">
            <a:avLst/>
          </a:prstGeom>
          <a:noFill/>
        </p:spPr>
      </p:pic>
      <p:sp>
        <p:nvSpPr>
          <p:cNvPr id="71692" name="WordArt 12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920038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 pitchFamily="34" charset="0"/>
                <a:cs typeface="Arial"/>
              </a:rPr>
              <a:t>Когда на землю он вернулся,</a:t>
            </a:r>
          </a:p>
          <a:p>
            <a:r>
              <a:rPr lang="ru-RU" sz="36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 pitchFamily="34" charset="0"/>
                <a:cs typeface="Arial"/>
              </a:rPr>
              <a:t>закончив звездные дела,</a:t>
            </a:r>
          </a:p>
          <a:p>
            <a:r>
              <a:rPr lang="ru-RU" sz="36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 pitchFamily="34" charset="0"/>
                <a:cs typeface="Arial"/>
              </a:rPr>
              <a:t>так белозубо улыбнулся,</a:t>
            </a:r>
          </a:p>
          <a:p>
            <a:r>
              <a:rPr lang="ru-RU" sz="36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 pitchFamily="34" charset="0"/>
                <a:cs typeface="Arial"/>
              </a:rPr>
              <a:t>улыбка так была тепла!</a:t>
            </a:r>
          </a:p>
        </p:txBody>
      </p:sp>
      <p:pic>
        <p:nvPicPr>
          <p:cNvPr id="71693" name="Picture 13" descr="Изображение 0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2636838"/>
            <a:ext cx="2355850" cy="398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Galaktika2(1024x768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0"/>
            <a:ext cx="6985000" cy="5576888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468313" y="3643314"/>
            <a:ext cx="323532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9" name="Picture 23" descr="g0137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2232025" cy="1858962"/>
          </a:xfrm>
          <a:prstGeom prst="rect">
            <a:avLst/>
          </a:prstGeom>
          <a:noFill/>
        </p:spPr>
      </p:pic>
      <p:sp>
        <p:nvSpPr>
          <p:cNvPr id="4120" name="WordArt 24"/>
          <p:cNvSpPr>
            <a:spLocks noChangeArrowheads="1" noChangeShapeType="1" noTextEdit="1"/>
          </p:cNvSpPr>
          <p:nvPr/>
        </p:nvSpPr>
        <p:spPr bwMode="auto">
          <a:xfrm>
            <a:off x="1331913" y="115888"/>
            <a:ext cx="7423150" cy="2149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 pitchFamily="34" charset="0"/>
                <a:cs typeface="Arial"/>
              </a:rPr>
              <a:t>Космонавт.</a:t>
            </a:r>
          </a:p>
          <a:p>
            <a:r>
              <a:rPr lang="ru-RU" sz="3600" kern="10" dirty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 pitchFamily="34" charset="0"/>
                <a:cs typeface="Arial"/>
              </a:rPr>
              <a:t>Такого слова не было</a:t>
            </a:r>
          </a:p>
          <a:p>
            <a:r>
              <a:rPr lang="ru-RU" sz="3600" kern="10" dirty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 pitchFamily="34" charset="0"/>
                <a:cs typeface="Arial"/>
              </a:rPr>
              <a:t>Среди многих, многих тысяч слов</a:t>
            </a:r>
            <a:r>
              <a:rPr lang="ru-RU" sz="3600" kern="10" dirty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 pitchFamily="34" charset="0"/>
                <a:cs typeface="Arial"/>
              </a:rPr>
              <a:t>.</a:t>
            </a:r>
          </a:p>
        </p:txBody>
      </p: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5003800" y="3643314"/>
            <a:ext cx="3313113" cy="3000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121" name="WordArt 25"/>
          <p:cNvSpPr>
            <a:spLocks noChangeArrowheads="1" noChangeShapeType="1" noTextEdit="1"/>
          </p:cNvSpPr>
          <p:nvPr/>
        </p:nvSpPr>
        <p:spPr bwMode="auto">
          <a:xfrm>
            <a:off x="1835150" y="2420938"/>
            <a:ext cx="701992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Привезли его на Землю с неба</a:t>
            </a:r>
          </a:p>
          <a:p>
            <a:r>
              <a:rPr lang="ru-RU" sz="3600" kern="10" dirty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Летчики Гагарин и Титов.</a:t>
            </a:r>
          </a:p>
        </p:txBody>
      </p:sp>
    </p:spTree>
    <p:custDataLst>
      <p:tags r:id="rId1"/>
    </p:custDataLst>
  </p:cSld>
  <p:clrMapOvr>
    <a:masterClrMapping/>
  </p:clrMapOvr>
  <p:transition advTm="7579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0"/>
            <a:ext cx="8229600" cy="1139825"/>
          </a:xfrm>
        </p:spPr>
        <p:txBody>
          <a:bodyPr/>
          <a:lstStyle/>
          <a:p>
            <a:r>
              <a:rPr lang="ru-RU" sz="6000" b="1" i="1" dirty="0">
                <a:solidFill>
                  <a:srgbClr val="7030A0"/>
                </a:solidFill>
              </a:rPr>
              <a:t>Аристотель</a:t>
            </a:r>
          </a:p>
        </p:txBody>
      </p:sp>
      <p:pic>
        <p:nvPicPr>
          <p:cNvPr id="45064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00958" y="142852"/>
            <a:ext cx="1643042" cy="1539875"/>
          </a:xfrm>
          <a:noFill/>
          <a:ln/>
        </p:spPr>
      </p:pic>
      <p:pic>
        <p:nvPicPr>
          <p:cNvPr id="45066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5888"/>
            <a:ext cx="1423988" cy="1584325"/>
          </a:xfrm>
          <a:noFill/>
          <a:ln/>
        </p:spPr>
      </p:pic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786050" y="1142984"/>
            <a:ext cx="3816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(4 век до н.э.)</a:t>
            </a:r>
          </a:p>
        </p:txBody>
      </p:sp>
      <p:grpSp>
        <p:nvGrpSpPr>
          <p:cNvPr id="45072" name="Group 16"/>
          <p:cNvGrpSpPr>
            <a:grpSpLocks/>
          </p:cNvGrpSpPr>
          <p:nvPr/>
        </p:nvGrpSpPr>
        <p:grpSpPr bwMode="auto">
          <a:xfrm>
            <a:off x="4071937" y="1857375"/>
            <a:ext cx="4824413" cy="4841874"/>
            <a:chOff x="2565" y="1170"/>
            <a:chExt cx="3039" cy="3050"/>
          </a:xfrm>
        </p:grpSpPr>
        <p:pic>
          <p:nvPicPr>
            <p:cNvPr id="45071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1" y="2205"/>
              <a:ext cx="2631" cy="20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4506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565" y="1170"/>
              <a:ext cx="3039" cy="11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Греческий ученый</a:t>
              </a:r>
            </a:p>
            <a:p>
              <a:r>
                <a:rPr lang="ru-RU" sz="3600" kern="10" dirty="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и мыслитель, </a:t>
              </a:r>
            </a:p>
            <a:p>
              <a:r>
                <a:rPr lang="ru-RU" sz="3600" kern="10" dirty="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сделал вывод о том, </a:t>
              </a:r>
            </a:p>
            <a:p>
              <a:r>
                <a:rPr lang="ru-RU" sz="3600" kern="10" dirty="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что Земля - шар.</a:t>
              </a:r>
            </a:p>
          </p:txBody>
        </p:sp>
      </p:grpSp>
      <p:sp>
        <p:nvSpPr>
          <p:cNvPr id="45073" name="AutoShape 17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684212" cy="6207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Рисунок 10" descr="аристотель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571744"/>
            <a:ext cx="3500462" cy="4000528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g0137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86314" y="5214950"/>
            <a:ext cx="1855787" cy="1544637"/>
          </a:xfrm>
          <a:prstGeom prst="rect">
            <a:avLst/>
          </a:prstGeom>
          <a:noFill/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775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Леонов Алексей Архипович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142844" y="1500174"/>
            <a:ext cx="53054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Родился 30 мая 1934г,</a:t>
            </a:r>
          </a:p>
          <a:p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Кемеровская область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142844" y="2928934"/>
            <a:ext cx="4867275" cy="2905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Полет на "Восходе - 2"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с первым в истории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выходом человека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в открытый космос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(март 1965 года).</a:t>
            </a:r>
          </a:p>
        </p:txBody>
      </p:sp>
      <p:pic>
        <p:nvPicPr>
          <p:cNvPr id="7" name="Рисунок 6" descr="Леонов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857364"/>
            <a:ext cx="2928926" cy="325961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64801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/>
              </a:rPr>
              <a:t>Савицкая Светлана</a:t>
            </a:r>
          </a:p>
          <a:p>
            <a:r>
              <a: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/>
              </a:rPr>
              <a:t>Евгеньевна (1948г.)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27038" y="2205038"/>
            <a:ext cx="4786759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Российский космонавт, летчик – </a:t>
            </a:r>
          </a:p>
          <a:p>
            <a:r>
              <a:rPr lang="ru-RU" sz="2400" dirty="0">
                <a:latin typeface="Times New Roman" pitchFamily="18" charset="0"/>
              </a:rPr>
              <a:t>космонавт.</a:t>
            </a:r>
          </a:p>
          <a:p>
            <a:r>
              <a:rPr lang="ru-RU" sz="2400" dirty="0">
                <a:latin typeface="Times New Roman" pitchFamily="18" charset="0"/>
              </a:rPr>
              <a:t>Дважды побывала в космосе</a:t>
            </a:r>
          </a:p>
          <a:p>
            <a:r>
              <a:rPr lang="ru-RU" sz="2400" dirty="0">
                <a:latin typeface="Times New Roman" pitchFamily="18" charset="0"/>
              </a:rPr>
              <a:t>(август 1982, июль 1984). </a:t>
            </a:r>
          </a:p>
          <a:p>
            <a:endParaRPr lang="ru-RU" sz="2400" dirty="0">
              <a:latin typeface="Times New Roman" pitchFamily="18" charset="0"/>
            </a:endParaRPr>
          </a:p>
          <a:p>
            <a:r>
              <a:rPr lang="ru-RU" sz="2800" i="1" u="sng" dirty="0">
                <a:solidFill>
                  <a:srgbClr val="7030A0"/>
                </a:solidFill>
                <a:latin typeface="Times New Roman" pitchFamily="18" charset="0"/>
              </a:rPr>
              <a:t>Первая в мире</a:t>
            </a:r>
          </a:p>
          <a:p>
            <a:r>
              <a:rPr lang="ru-RU" sz="2800" i="1" u="sng" dirty="0">
                <a:solidFill>
                  <a:srgbClr val="7030A0"/>
                </a:solidFill>
                <a:latin typeface="Times New Roman" pitchFamily="18" charset="0"/>
              </a:rPr>
              <a:t> женщина – космонавт, </a:t>
            </a:r>
          </a:p>
          <a:p>
            <a:r>
              <a:rPr lang="ru-RU" sz="2800" i="1" u="sng" dirty="0">
                <a:solidFill>
                  <a:srgbClr val="7030A0"/>
                </a:solidFill>
                <a:latin typeface="Times New Roman" pitchFamily="18" charset="0"/>
              </a:rPr>
              <a:t>которая вышла </a:t>
            </a:r>
          </a:p>
          <a:p>
            <a:r>
              <a:rPr lang="ru-RU" sz="2800" i="1" u="sng" dirty="0">
                <a:solidFill>
                  <a:srgbClr val="7030A0"/>
                </a:solidFill>
                <a:latin typeface="Times New Roman" pitchFamily="18" charset="0"/>
              </a:rPr>
              <a:t>в открытый космос.</a:t>
            </a:r>
          </a:p>
        </p:txBody>
      </p:sp>
      <p:pic>
        <p:nvPicPr>
          <p:cNvPr id="6156" name="Picture 12" descr="g09002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535112" cy="1801812"/>
          </a:xfrm>
          <a:prstGeom prst="rect">
            <a:avLst/>
          </a:prstGeom>
          <a:noFill/>
        </p:spPr>
      </p:pic>
      <p:pic>
        <p:nvPicPr>
          <p:cNvPr id="6" name="Рисунок 5" descr="Савицкая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85926"/>
            <a:ext cx="3360691" cy="374012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IMG_001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857884" y="1000108"/>
            <a:ext cx="3071834" cy="4748217"/>
          </a:xfrm>
          <a:noFill/>
          <a:ln/>
        </p:spPr>
      </p:pic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14282" y="1500174"/>
            <a:ext cx="5545137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dirty="0"/>
              <a:t>ГАГАРИН </a:t>
            </a:r>
            <a:r>
              <a:rPr lang="en-US" sz="2400" dirty="0" err="1"/>
              <a:t>Юрий</a:t>
            </a:r>
            <a:r>
              <a:rPr lang="en-US" sz="2400" dirty="0"/>
              <a:t> </a:t>
            </a:r>
            <a:r>
              <a:rPr lang="en-US" sz="2400" dirty="0" err="1"/>
              <a:t>Алексеевич</a:t>
            </a:r>
            <a:r>
              <a:rPr lang="en-US" sz="2400" dirty="0"/>
              <a:t> </a:t>
            </a:r>
            <a:endParaRPr lang="ru-RU" sz="2400" dirty="0"/>
          </a:p>
          <a:p>
            <a:r>
              <a:rPr lang="en-US" sz="2400" dirty="0"/>
              <a:t>(</a:t>
            </a:r>
            <a:r>
              <a:rPr lang="en-US" sz="2400" dirty="0" smtClean="0"/>
              <a:t>1934-</a:t>
            </a:r>
            <a:r>
              <a:rPr lang="ru-RU" sz="2400" dirty="0" smtClean="0"/>
              <a:t>19</a:t>
            </a:r>
            <a:r>
              <a:rPr lang="en-US" sz="2400" dirty="0" smtClean="0"/>
              <a:t>68)</a:t>
            </a:r>
            <a:endParaRPr lang="ru-RU" sz="2400" dirty="0" smtClean="0"/>
          </a:p>
          <a:p>
            <a:endParaRPr lang="ru-RU" sz="2400" dirty="0"/>
          </a:p>
          <a:p>
            <a:r>
              <a:rPr lang="en-US" sz="2400" dirty="0" err="1"/>
              <a:t>Российский</a:t>
            </a:r>
            <a:r>
              <a:rPr lang="ru-RU" sz="2400" dirty="0"/>
              <a:t> </a:t>
            </a:r>
            <a:r>
              <a:rPr lang="en-US" sz="2400" dirty="0" err="1"/>
              <a:t>космонавт</a:t>
            </a:r>
            <a:r>
              <a:rPr lang="en-US" sz="2400" dirty="0"/>
              <a:t>, </a:t>
            </a:r>
            <a:r>
              <a:rPr lang="en-US" sz="2400" dirty="0" err="1"/>
              <a:t>летчик-космонавт</a:t>
            </a:r>
            <a:r>
              <a:rPr lang="en-US" sz="2400" dirty="0"/>
              <a:t> СССР (1961), </a:t>
            </a:r>
            <a:endParaRPr lang="ru-RU" sz="2400" dirty="0"/>
          </a:p>
          <a:p>
            <a:r>
              <a:rPr lang="en-US" sz="2400" dirty="0" err="1"/>
              <a:t>полковник</a:t>
            </a:r>
            <a:r>
              <a:rPr lang="en-US" sz="2400" dirty="0"/>
              <a:t>, </a:t>
            </a:r>
            <a:endParaRPr lang="ru-RU" sz="2400" dirty="0"/>
          </a:p>
          <a:p>
            <a:r>
              <a:rPr lang="en-US" sz="2400" dirty="0" err="1"/>
              <a:t>Герой</a:t>
            </a:r>
            <a:r>
              <a:rPr lang="en-US" sz="2400" dirty="0"/>
              <a:t> </a:t>
            </a:r>
            <a:r>
              <a:rPr lang="en-US" sz="2400" dirty="0" err="1"/>
              <a:t>СоветскогоСоюза</a:t>
            </a:r>
            <a:r>
              <a:rPr lang="en-US" sz="2400" dirty="0"/>
              <a:t> (1961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err="1">
                <a:solidFill>
                  <a:srgbClr val="7030A0"/>
                </a:solidFill>
              </a:rPr>
              <a:t>п</a:t>
            </a:r>
            <a:r>
              <a:rPr lang="en-US" sz="2400" dirty="0" err="1">
                <a:solidFill>
                  <a:srgbClr val="7030A0"/>
                </a:solidFill>
              </a:rPr>
              <a:t>огиб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/>
              <a:t>во</a:t>
            </a:r>
            <a:r>
              <a:rPr lang="en-US" sz="2400" dirty="0"/>
              <a:t> </a:t>
            </a:r>
            <a:r>
              <a:rPr lang="en-US" sz="2400" dirty="0" err="1"/>
              <a:t>время</a:t>
            </a:r>
            <a:r>
              <a:rPr lang="en-US" sz="2400" dirty="0"/>
              <a:t> </a:t>
            </a:r>
            <a:r>
              <a:rPr lang="en-US" sz="2400" dirty="0" err="1"/>
              <a:t>тренировочного</a:t>
            </a:r>
            <a:r>
              <a:rPr lang="en-US" sz="2400" dirty="0"/>
              <a:t> </a:t>
            </a:r>
            <a:r>
              <a:rPr lang="en-US" sz="2400" dirty="0" err="1"/>
              <a:t>полета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самолете</a:t>
            </a:r>
            <a:r>
              <a:rPr lang="ru-RU" sz="2400" b="0" dirty="0"/>
              <a:t>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27 марта 1968 года.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оперник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2714644" cy="3286148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1643042" y="142852"/>
            <a:ext cx="6551613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Николай Коперник</a:t>
            </a:r>
          </a:p>
        </p:txBody>
      </p:sp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3500430" y="2143116"/>
            <a:ext cx="4718050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itchFamily="34" charset="0"/>
                <a:cs typeface="Arial"/>
              </a:rPr>
              <a:t>Польский астроном,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itchFamily="34" charset="0"/>
                <a:cs typeface="Arial"/>
              </a:rPr>
              <a:t> создатель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itchFamily="34" charset="0"/>
                <a:cs typeface="Arial"/>
              </a:rPr>
              <a:t> гелиоцентрической системы</a:t>
            </a:r>
          </a:p>
        </p:txBody>
      </p:sp>
      <p:sp>
        <p:nvSpPr>
          <p:cNvPr id="47111" name="WordArt 7"/>
          <p:cNvSpPr>
            <a:spLocks noChangeArrowheads="1" noChangeShapeType="1" noTextEdit="1"/>
          </p:cNvSpPr>
          <p:nvPr/>
        </p:nvSpPr>
        <p:spPr bwMode="auto">
          <a:xfrm>
            <a:off x="3492500" y="1052513"/>
            <a:ext cx="30241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( 1473 - 1543)</a:t>
            </a:r>
          </a:p>
        </p:txBody>
      </p:sp>
      <p:pic>
        <p:nvPicPr>
          <p:cNvPr id="47113" name="Picture 9" descr="g01373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313362"/>
            <a:ext cx="1677987" cy="1544638"/>
          </a:xfrm>
          <a:prstGeom prst="rect">
            <a:avLst/>
          </a:prstGeom>
          <a:noFill/>
        </p:spPr>
      </p:pic>
      <p:pic>
        <p:nvPicPr>
          <p:cNvPr id="47114" name="Picture 10" descr="g01373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2060575"/>
            <a:ext cx="1476375" cy="1223963"/>
          </a:xfrm>
          <a:prstGeom prst="rect">
            <a:avLst/>
          </a:prstGeom>
          <a:noFill/>
        </p:spPr>
      </p:pic>
      <p:pic>
        <p:nvPicPr>
          <p:cNvPr id="47115" name="Picture 11" descr="g01373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146675"/>
            <a:ext cx="1857375" cy="1711325"/>
          </a:xfrm>
          <a:prstGeom prst="rect">
            <a:avLst/>
          </a:prstGeom>
          <a:noFill/>
        </p:spPr>
      </p:pic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1908175" y="4941888"/>
            <a:ext cx="661035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Открыл, что солнце - звезда,</a:t>
            </a:r>
          </a:p>
          <a:p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 планеты вращаются</a:t>
            </a:r>
          </a:p>
          <a:p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вокруг солнца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2350" y="4886325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lum contrast="-18000"/>
            <a:grayscl/>
          </a:blip>
          <a:srcRect/>
          <a:stretch>
            <a:fillRect/>
          </a:stretch>
        </p:blipFill>
        <p:spPr bwMode="auto">
          <a:xfrm>
            <a:off x="395288" y="1484313"/>
            <a:ext cx="36226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6696075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Галилео Галилей</a:t>
            </a:r>
          </a:p>
        </p:txBody>
      </p:sp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4284663" y="1412875"/>
            <a:ext cx="4679950" cy="37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/>
                </a:solidFill>
                <a:latin typeface="Arial Black" pitchFamily="34" charset="0"/>
                <a:cs typeface="Arial"/>
              </a:rPr>
              <a:t>Итальянский физик,</a:t>
            </a:r>
          </a:p>
          <a:p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/>
                </a:solidFill>
                <a:latin typeface="Arial Black" pitchFamily="34" charset="0"/>
                <a:cs typeface="Arial"/>
              </a:rPr>
              <a:t>механик и астроном, </a:t>
            </a:r>
          </a:p>
          <a:p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/>
                </a:solidFill>
                <a:latin typeface="Arial Black" pitchFamily="34" charset="0"/>
                <a:cs typeface="Arial"/>
              </a:rPr>
              <a:t>создал первый </a:t>
            </a:r>
          </a:p>
          <a:p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/>
                </a:solidFill>
                <a:latin typeface="Arial Black" pitchFamily="34" charset="0"/>
                <a:cs typeface="Arial"/>
              </a:rPr>
              <a:t>телескоп</a:t>
            </a:r>
          </a:p>
        </p:txBody>
      </p:sp>
      <p:pic>
        <p:nvPicPr>
          <p:cNvPr id="48136" name="Picture 8" descr="g01373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35150" cy="1519238"/>
          </a:xfrm>
          <a:prstGeom prst="rect">
            <a:avLst/>
          </a:prstGeom>
          <a:noFill/>
        </p:spPr>
      </p:pic>
      <p:pic>
        <p:nvPicPr>
          <p:cNvPr id="48139" name="Picture 11" descr="g01372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071934" y="5143512"/>
            <a:ext cx="1643074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714348" y="285728"/>
            <a:ext cx="7777163" cy="1079500"/>
          </a:xfrm>
          <a:prstGeom prst="rect">
            <a:avLst/>
          </a:prstGeom>
        </p:spPr>
        <p:txBody>
          <a:bodyPr wrap="none" fromWordArt="1" anchor="ctr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 pitchFamily="34" charset="0"/>
                <a:cs typeface="Arial"/>
              </a:rPr>
              <a:t>Константин Эдуардович </a:t>
            </a:r>
          </a:p>
          <a:p>
            <a:r>
              <a:rPr lang="ru-RU" sz="36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 pitchFamily="34" charset="0"/>
                <a:cs typeface="Arial"/>
              </a:rPr>
              <a:t>Циолковский</a:t>
            </a:r>
          </a:p>
        </p:txBody>
      </p:sp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4932363" y="1700213"/>
            <a:ext cx="36004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(1857 -1935)</a:t>
            </a:r>
          </a:p>
        </p:txBody>
      </p:sp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4214810" y="2786058"/>
            <a:ext cx="4681537" cy="2665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 pitchFamily="34" charset="0"/>
                <a:cs typeface="Arial"/>
              </a:rPr>
              <a:t>Российский ученый и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 pitchFamily="34" charset="0"/>
                <a:cs typeface="Arial"/>
              </a:rPr>
              <a:t> изобретатель,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 pitchFamily="34" charset="0"/>
                <a:cs typeface="Arial"/>
              </a:rPr>
              <a:t> основоположник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 pitchFamily="34" charset="0"/>
                <a:cs typeface="Arial"/>
              </a:rPr>
              <a:t> современной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 pitchFamily="34" charset="0"/>
                <a:cs typeface="Arial"/>
              </a:rPr>
              <a:t> космонавтики</a:t>
            </a:r>
          </a:p>
        </p:txBody>
      </p:sp>
      <p:pic>
        <p:nvPicPr>
          <p:cNvPr id="44041" name="Picture 9" descr="g01373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5200650"/>
            <a:ext cx="1689100" cy="1657350"/>
          </a:xfrm>
          <a:prstGeom prst="rect">
            <a:avLst/>
          </a:prstGeom>
          <a:noFill/>
        </p:spPr>
      </p:pic>
      <p:sp>
        <p:nvSpPr>
          <p:cNvPr id="44043" name="AutoShape 11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948488" y="6381750"/>
            <a:ext cx="466725" cy="4762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Циолковский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857364"/>
            <a:ext cx="3658868" cy="407196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7" name="Picture 15" descr="g0105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35941">
            <a:off x="6831013" y="2970213"/>
            <a:ext cx="2312987" cy="3887787"/>
          </a:xfrm>
          <a:prstGeom prst="rect">
            <a:avLst/>
          </a:prstGeom>
          <a:noFill/>
        </p:spPr>
      </p:pic>
      <p:pic>
        <p:nvPicPr>
          <p:cNvPr id="33806" name="Picture 14" descr="g02287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2411413" cy="2054225"/>
          </a:xfrm>
          <a:prstGeom prst="rect">
            <a:avLst/>
          </a:prstGeom>
          <a:noFill/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714744" y="2285992"/>
            <a:ext cx="56102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dirty="0"/>
              <a:t>Российский ученый и</a:t>
            </a:r>
          </a:p>
          <a:p>
            <a:r>
              <a:rPr lang="ru-RU" sz="3200" dirty="0"/>
              <a:t> конструктор, </a:t>
            </a:r>
          </a:p>
          <a:p>
            <a:r>
              <a:rPr lang="ru-RU" sz="3200" dirty="0"/>
              <a:t>организатор ракетной и </a:t>
            </a:r>
          </a:p>
          <a:p>
            <a:r>
              <a:rPr lang="ru-RU" sz="3200" dirty="0"/>
              <a:t>космической программ, </a:t>
            </a:r>
          </a:p>
          <a:p>
            <a:r>
              <a:rPr lang="ru-RU" sz="3200" dirty="0"/>
              <a:t>основоположник </a:t>
            </a:r>
          </a:p>
          <a:p>
            <a:r>
              <a:rPr lang="ru-RU" sz="3200" dirty="0"/>
              <a:t>практической </a:t>
            </a:r>
          </a:p>
          <a:p>
            <a:r>
              <a:rPr lang="ru-RU" sz="3200" dirty="0"/>
              <a:t>космонавтики.</a:t>
            </a:r>
          </a:p>
        </p:txBody>
      </p:sp>
      <p:sp>
        <p:nvSpPr>
          <p:cNvPr id="33802" name="WordArt 10"/>
          <p:cNvSpPr>
            <a:spLocks noChangeArrowheads="1" noChangeShapeType="1" noTextEdit="1"/>
          </p:cNvSpPr>
          <p:nvPr/>
        </p:nvSpPr>
        <p:spPr bwMode="auto">
          <a:xfrm>
            <a:off x="1785918" y="214290"/>
            <a:ext cx="66976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 pitchFamily="34" charset="0"/>
              </a:rPr>
              <a:t>Сергей Павлович Королев</a:t>
            </a:r>
          </a:p>
        </p:txBody>
      </p:sp>
      <p:sp>
        <p:nvSpPr>
          <p:cNvPr id="33805" name="WordArt 13"/>
          <p:cNvSpPr>
            <a:spLocks noChangeArrowheads="1" noChangeShapeType="1" noTextEdit="1"/>
          </p:cNvSpPr>
          <p:nvPr/>
        </p:nvSpPr>
        <p:spPr bwMode="auto">
          <a:xfrm>
            <a:off x="2843213" y="1412875"/>
            <a:ext cx="417671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(1906 - 1966)</a:t>
            </a:r>
          </a:p>
        </p:txBody>
      </p:sp>
      <p:pic>
        <p:nvPicPr>
          <p:cNvPr id="8" name="Рисунок 7" descr="Королев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928934"/>
            <a:ext cx="3209533" cy="35719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Изображение 001"/>
          <p:cNvPicPr>
            <a:picLocks noChangeAspect="1" noChangeArrowheads="1"/>
          </p:cNvPicPr>
          <p:nvPr/>
        </p:nvPicPr>
        <p:blipFill>
          <a:blip r:embed="rId3" cstate="email">
            <a:lum bright="-6000"/>
          </a:blip>
          <a:srcRect/>
          <a:stretch>
            <a:fillRect/>
          </a:stretch>
        </p:blipFill>
        <p:spPr bwMode="auto">
          <a:xfrm>
            <a:off x="5572132" y="1142984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3476625" y="3186113"/>
          <a:ext cx="2190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Пакет" r:id="rId4" imgW="2190600" imgH="485640" progId="Package">
                  <p:embed/>
                </p:oleObj>
              </mc:Choice>
              <mc:Fallback>
                <p:oleObj name="Пакет" r:id="rId4" imgW="2190600" imgH="48564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3186113"/>
                        <a:ext cx="2190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8075613" y="5300663"/>
          <a:ext cx="1068387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Пакет" r:id="rId6" imgW="2190600" imgH="485640" progId="Package">
                  <p:embed/>
                </p:oleObj>
              </mc:Choice>
              <mc:Fallback>
                <p:oleObj name="Пакет" r:id="rId6" imgW="2190600" imgH="485640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5300663"/>
                        <a:ext cx="1068387" cy="155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WordArt 7"/>
          <p:cNvSpPr>
            <a:spLocks noChangeArrowheads="1" noChangeShapeType="1" noTextEdit="1"/>
          </p:cNvSpPr>
          <p:nvPr/>
        </p:nvSpPr>
        <p:spPr bwMode="auto">
          <a:xfrm>
            <a:off x="857224" y="214290"/>
            <a:ext cx="734536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58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 pitchFamily="34" charset="0"/>
                <a:cs typeface="Arial"/>
              </a:rPr>
              <a:t>Начало космической эры</a:t>
            </a:r>
          </a:p>
        </p:txBody>
      </p:sp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323850" y="1125538"/>
            <a:ext cx="4895850" cy="4751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/>
              </a:rPr>
              <a:t>1 - 4 октября </a:t>
            </a:r>
          </a:p>
          <a:p>
            <a:r>
              <a:rPr lang="ru-RU" sz="3600" b="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/>
              </a:rPr>
              <a:t>1957 года </a:t>
            </a:r>
          </a:p>
          <a:p>
            <a:r>
              <a:rPr lang="ru-RU" sz="3600" b="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/>
              </a:rPr>
              <a:t>с космодрома "Байконур" (СССР)</a:t>
            </a:r>
          </a:p>
          <a:p>
            <a:r>
              <a:rPr lang="ru-RU" sz="3600" b="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/>
              </a:rPr>
              <a:t>запущен</a:t>
            </a:r>
          </a:p>
          <a:p>
            <a:r>
              <a:rPr lang="ru-RU" sz="3600" b="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/>
              </a:rPr>
              <a:t>первый искусственный</a:t>
            </a:r>
          </a:p>
          <a:p>
            <a:r>
              <a:rPr lang="ru-RU" sz="3600" b="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/>
              </a:rPr>
              <a:t>спутник Земли</a:t>
            </a:r>
          </a:p>
          <a:p>
            <a:r>
              <a:rPr lang="ru-RU" sz="3600" b="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/>
              </a:rPr>
              <a:t>"Спутник - 1"</a:t>
            </a: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3714752"/>
            <a:ext cx="3214710" cy="273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85813" y="142875"/>
            <a:ext cx="8358187" cy="6715125"/>
            <a:chOff x="495" y="90"/>
            <a:chExt cx="5265" cy="423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9" y="346"/>
              <a:ext cx="2971" cy="3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2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95" y="90"/>
              <a:ext cx="467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7030A0"/>
                  </a:solidFill>
                  <a:latin typeface="Arial Black" pitchFamily="34" charset="0"/>
                  <a:cs typeface="Arial"/>
                </a:rPr>
                <a:t>"Восток" - космический корабль</a:t>
              </a:r>
            </a:p>
          </p:txBody>
        </p:sp>
      </p:grp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1052513"/>
            <a:ext cx="45767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dirty="0"/>
              <a:t>«Восток», серия одноместных </a:t>
            </a:r>
          </a:p>
          <a:p>
            <a:pPr algn="l"/>
            <a:r>
              <a:rPr lang="ru-RU" dirty="0"/>
              <a:t>космических кораблей для полетов</a:t>
            </a:r>
          </a:p>
          <a:p>
            <a:pPr algn="l"/>
            <a:r>
              <a:rPr lang="ru-RU" dirty="0"/>
              <a:t>по околоземной орбите (СССР)</a:t>
            </a:r>
          </a:p>
          <a:p>
            <a:pPr algn="l"/>
            <a:r>
              <a:rPr lang="ru-RU" dirty="0"/>
              <a:t>Предназначен для первого в мире</a:t>
            </a:r>
          </a:p>
          <a:p>
            <a:pPr algn="l"/>
            <a:r>
              <a:rPr lang="ru-RU" dirty="0"/>
              <a:t>космического полета человека.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1406" y="3571876"/>
            <a:ext cx="431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dirty="0"/>
              <a:t>Первый полет в автоматическом </a:t>
            </a:r>
          </a:p>
          <a:p>
            <a:pPr algn="l"/>
            <a:r>
              <a:rPr lang="ru-RU" dirty="0"/>
              <a:t>режиме – 5 мая 1960 год.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42844" y="4643446"/>
            <a:ext cx="3968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dirty="0"/>
              <a:t>Первый пилотируемый полет </a:t>
            </a:r>
          </a:p>
          <a:p>
            <a:pPr algn="l"/>
            <a:r>
              <a:rPr lang="ru-RU" dirty="0"/>
              <a:t>человека в космос – 12 апреля </a:t>
            </a:r>
          </a:p>
          <a:p>
            <a:pPr algn="l"/>
            <a:r>
              <a:rPr lang="ru-RU" dirty="0"/>
              <a:t>1961 год.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0" y="2786058"/>
            <a:ext cx="4672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dirty="0"/>
              <a:t>Разработка начата осенью 1958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2" name="Group 16"/>
          <p:cNvGrpSpPr>
            <a:grpSpLocks/>
          </p:cNvGrpSpPr>
          <p:nvPr/>
        </p:nvGrpSpPr>
        <p:grpSpPr bwMode="auto">
          <a:xfrm>
            <a:off x="0" y="1773238"/>
            <a:ext cx="5500694" cy="5084762"/>
            <a:chOff x="0" y="1117"/>
            <a:chExt cx="3266" cy="3203"/>
          </a:xfrm>
        </p:grpSpPr>
        <p:pic>
          <p:nvPicPr>
            <p:cNvPr id="19464" name="Picture 8" descr="IMG_00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804"/>
              <a:ext cx="3266" cy="251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158" y="1117"/>
              <a:ext cx="211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i="1" dirty="0"/>
                <a:t>Дом, где 9 марта</a:t>
              </a:r>
            </a:p>
            <a:p>
              <a:r>
                <a:rPr lang="ru-RU" sz="2000" i="1" dirty="0"/>
                <a:t>1934 года </a:t>
              </a:r>
            </a:p>
            <a:p>
              <a:r>
                <a:rPr lang="ru-RU" sz="2000" i="1" dirty="0"/>
                <a:t> родился Юра Гагарин</a:t>
              </a:r>
              <a:r>
                <a:rPr lang="ru-RU" dirty="0">
                  <a:latin typeface="Arial" charset="0"/>
                </a:rPr>
                <a:t>.</a:t>
              </a:r>
            </a:p>
          </p:txBody>
        </p:sp>
      </p:grpSp>
      <p:grpSp>
        <p:nvGrpSpPr>
          <p:cNvPr id="19473" name="Group 17"/>
          <p:cNvGrpSpPr>
            <a:grpSpLocks/>
          </p:cNvGrpSpPr>
          <p:nvPr/>
        </p:nvGrpSpPr>
        <p:grpSpPr bwMode="auto">
          <a:xfrm>
            <a:off x="5400675" y="1357298"/>
            <a:ext cx="3743325" cy="5373687"/>
            <a:chOff x="3402" y="935"/>
            <a:chExt cx="2358" cy="3385"/>
          </a:xfrm>
        </p:grpSpPr>
        <p:pic>
          <p:nvPicPr>
            <p:cNvPr id="19468" name="Picture 12" descr="IMG_00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878" y="935"/>
              <a:ext cx="1776" cy="254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3402" y="3494"/>
              <a:ext cx="235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i="1"/>
                <a:t>Юра Гагарин (сидит) со</a:t>
              </a:r>
            </a:p>
            <a:p>
              <a:r>
                <a:rPr lang="ru-RU" sz="2000" i="1"/>
                <a:t>своими братьями</a:t>
              </a:r>
            </a:p>
            <a:p>
              <a:r>
                <a:rPr lang="ru-RU" sz="2000" i="1"/>
                <a:t> Валентином,</a:t>
              </a:r>
            </a:p>
            <a:p>
              <a:r>
                <a:rPr lang="ru-RU" sz="2000" i="1"/>
                <a:t> Борисом и сестрой Зоей.</a:t>
              </a:r>
            </a:p>
          </p:txBody>
        </p:sp>
      </p:grpSp>
      <p:sp>
        <p:nvSpPr>
          <p:cNvPr id="19471" name="WordArt 15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590550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Родина Гагарина - </a:t>
            </a:r>
          </a:p>
          <a:p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Смоленская область,</a:t>
            </a:r>
          </a:p>
          <a:p>
            <a:r>
              <a:rPr lang="ru-RU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Гжатский</a:t>
            </a:r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район, </a:t>
            </a:r>
          </a:p>
          <a:p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с. </a:t>
            </a:r>
            <a:r>
              <a:rPr lang="ru-RU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Клушино</a:t>
            </a:r>
            <a:endParaRPr lang="ru-RU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4|5.9|2.2|3.9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8|1.4|1.3|1.8"/>
</p:tagLst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1030</TotalTime>
  <Words>529</Words>
  <Application>Microsoft Office PowerPoint</Application>
  <PresentationFormat>Экран (4:3)</PresentationFormat>
  <Paragraphs>146</Paragraphs>
  <Slides>22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Орбита</vt:lpstr>
      <vt:lpstr>Пакет</vt:lpstr>
      <vt:lpstr>Презентация PowerPoint</vt:lpstr>
      <vt:lpstr>Аристотель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Пользователь</cp:lastModifiedBy>
  <cp:revision>59</cp:revision>
  <dcterms:created xsi:type="dcterms:W3CDTF">1601-01-01T00:00:00Z</dcterms:created>
  <dcterms:modified xsi:type="dcterms:W3CDTF">2020-04-07T17:02:05Z</dcterms:modified>
</cp:coreProperties>
</file>